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C32B5A9E-4699-4655-9DDE-0B4014D2945A}" type="datetimeFigureOut">
              <a:rPr lang="ar-IQ" smtClean="0"/>
              <a:t>05/02/1440</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346810B-FC2E-4441-A425-318D037F9D31}"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32B5A9E-4699-4655-9DDE-0B4014D2945A}" type="datetimeFigureOut">
              <a:rPr lang="ar-IQ" smtClean="0"/>
              <a:t>05/02/1440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346810B-FC2E-4441-A425-318D037F9D3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32B5A9E-4699-4655-9DDE-0B4014D2945A}" type="datetimeFigureOut">
              <a:rPr lang="ar-IQ" smtClean="0"/>
              <a:t>05/02/1440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346810B-FC2E-4441-A425-318D037F9D3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32B5A9E-4699-4655-9DDE-0B4014D2945A}" type="datetimeFigureOut">
              <a:rPr lang="ar-IQ" smtClean="0"/>
              <a:t>05/02/1440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346810B-FC2E-4441-A425-318D037F9D3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32B5A9E-4699-4655-9DDE-0B4014D2945A}" type="datetimeFigureOut">
              <a:rPr lang="ar-IQ" smtClean="0"/>
              <a:t>05/02/1440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346810B-FC2E-4441-A425-318D037F9D31}"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C32B5A9E-4699-4655-9DDE-0B4014D2945A}" type="datetimeFigureOut">
              <a:rPr lang="ar-IQ" smtClean="0"/>
              <a:t>05/02/1440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346810B-FC2E-4441-A425-318D037F9D31}"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C32B5A9E-4699-4655-9DDE-0B4014D2945A}" type="datetimeFigureOut">
              <a:rPr lang="ar-IQ" smtClean="0"/>
              <a:t>05/02/1440</a:t>
            </a:fld>
            <a:endParaRPr lang="ar-IQ"/>
          </a:p>
        </p:txBody>
      </p:sp>
      <p:sp>
        <p:nvSpPr>
          <p:cNvPr id="27" name="عنصر نائب لرقم الشريحة 26"/>
          <p:cNvSpPr>
            <a:spLocks noGrp="1"/>
          </p:cNvSpPr>
          <p:nvPr>
            <p:ph type="sldNum" sz="quarter" idx="11"/>
          </p:nvPr>
        </p:nvSpPr>
        <p:spPr/>
        <p:txBody>
          <a:bodyPr rtlCol="0"/>
          <a:lstStyle/>
          <a:p>
            <a:fld id="{5346810B-FC2E-4441-A425-318D037F9D31}" type="slidenum">
              <a:rPr lang="ar-IQ" smtClean="0"/>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C32B5A9E-4699-4655-9DDE-0B4014D2945A}" type="datetimeFigureOut">
              <a:rPr lang="ar-IQ" smtClean="0"/>
              <a:t>05/02/1440</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5346810B-FC2E-4441-A425-318D037F9D3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32B5A9E-4699-4655-9DDE-0B4014D2945A}" type="datetimeFigureOut">
              <a:rPr lang="ar-IQ" smtClean="0"/>
              <a:t>05/02/1440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346810B-FC2E-4441-A425-318D037F9D3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C32B5A9E-4699-4655-9DDE-0B4014D2945A}" type="datetimeFigureOut">
              <a:rPr lang="ar-IQ" smtClean="0"/>
              <a:t>05/02/1440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346810B-FC2E-4441-A425-318D037F9D31}"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2B5A9E-4699-4655-9DDE-0B4014D2945A}" type="datetimeFigureOut">
              <a:rPr lang="ar-IQ" smtClean="0"/>
              <a:t>05/02/1440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346810B-FC2E-4441-A425-318D037F9D31}"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32B5A9E-4699-4655-9DDE-0B4014D2945A}" type="datetimeFigureOut">
              <a:rPr lang="ar-IQ" smtClean="0"/>
              <a:t>05/02/1440</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346810B-FC2E-4441-A425-318D037F9D31}"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just" rtl="0">
              <a:lnSpc>
                <a:spcPct val="150000"/>
              </a:lnSpc>
              <a:spcAft>
                <a:spcPts val="600"/>
              </a:spcAft>
            </a:pPr>
            <a:r>
              <a:rPr lang="en-US" b="1" dirty="0" smtClean="0">
                <a:effectLst/>
                <a:latin typeface="Times New Roman"/>
                <a:ea typeface="Calibri"/>
                <a:cs typeface="Arial"/>
              </a:rPr>
              <a:t>ERYTHROPOIESIS</a:t>
            </a:r>
            <a:r>
              <a:rPr lang="en-US" sz="3600" dirty="0">
                <a:ea typeface="Calibri"/>
                <a:cs typeface="Arial"/>
              </a:rPr>
              <a:t/>
            </a:r>
            <a:br>
              <a:rPr lang="en-US" sz="3600" dirty="0">
                <a:ea typeface="Calibri"/>
                <a:cs typeface="Arial"/>
              </a:rPr>
            </a:br>
            <a:endParaRPr lang="ar-IQ" dirty="0"/>
          </a:p>
        </p:txBody>
      </p:sp>
      <p:sp>
        <p:nvSpPr>
          <p:cNvPr id="3" name="عنوان فرعي 2"/>
          <p:cNvSpPr>
            <a:spLocks noGrp="1"/>
          </p:cNvSpPr>
          <p:nvPr>
            <p:ph type="subTitle" idx="1"/>
          </p:nvPr>
        </p:nvSpPr>
        <p:spPr/>
        <p:txBody>
          <a:bodyPr/>
          <a:lstStyle/>
          <a:p>
            <a:r>
              <a:rPr lang="en-US" dirty="0" smtClean="0"/>
              <a:t>Dr. </a:t>
            </a:r>
          </a:p>
          <a:p>
            <a:r>
              <a:rPr lang="en-US" dirty="0" smtClean="0"/>
              <a:t>Hussein </a:t>
            </a:r>
            <a:r>
              <a:rPr lang="en-US" dirty="0" err="1" smtClean="0"/>
              <a:t>AlNaji</a:t>
            </a:r>
            <a:r>
              <a:rPr lang="en-US" dirty="0" smtClean="0"/>
              <a:t> </a:t>
            </a:r>
            <a:endParaRPr lang="ar-IQ" dirty="0"/>
          </a:p>
        </p:txBody>
      </p:sp>
    </p:spTree>
    <p:extLst>
      <p:ext uri="{BB962C8B-B14F-4D97-AF65-F5344CB8AC3E}">
        <p14:creationId xmlns:p14="http://schemas.microsoft.com/office/powerpoint/2010/main" val="1043753702"/>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p:nvPr/>
        </p:nvPicPr>
        <p:blipFill>
          <a:blip r:embed="rId2"/>
          <a:stretch>
            <a:fillRect/>
          </a:stretch>
        </p:blipFill>
        <p:spPr>
          <a:xfrm>
            <a:off x="1187624" y="332656"/>
            <a:ext cx="6840760" cy="6120680"/>
          </a:xfrm>
          <a:prstGeom prst="rect">
            <a:avLst/>
          </a:prstGeom>
        </p:spPr>
      </p:pic>
    </p:spTree>
    <p:extLst>
      <p:ext uri="{BB962C8B-B14F-4D97-AF65-F5344CB8AC3E}">
        <p14:creationId xmlns:p14="http://schemas.microsoft.com/office/powerpoint/2010/main" val="206564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32656"/>
            <a:ext cx="8424936" cy="6408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191295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682094"/>
            <a:ext cx="8352928" cy="5019131"/>
          </a:xfrm>
          <a:prstGeom prst="rect">
            <a:avLst/>
          </a:prstGeom>
        </p:spPr>
        <p:txBody>
          <a:bodyPr wrap="square">
            <a:spAutoFit/>
          </a:bodyPr>
          <a:lstStyle/>
          <a:p>
            <a:pPr algn="just" rtl="0">
              <a:lnSpc>
                <a:spcPct val="150000"/>
              </a:lnSpc>
              <a:spcAft>
                <a:spcPts val="0"/>
              </a:spcAft>
              <a:tabLst>
                <a:tab pos="800100" algn="l"/>
              </a:tabLst>
            </a:pPr>
            <a:r>
              <a:rPr lang="en-US" sz="2400" b="1" dirty="0" smtClean="0">
                <a:effectLst/>
                <a:latin typeface="Times New Roman"/>
                <a:ea typeface="Calibri"/>
                <a:cs typeface="Arial"/>
              </a:rPr>
              <a:t>Erythrocyte lifespan</a:t>
            </a:r>
            <a:endParaRPr lang="en-US" sz="2400" dirty="0">
              <a:ea typeface="Calibri"/>
              <a:cs typeface="Arial"/>
            </a:endParaRPr>
          </a:p>
          <a:p>
            <a:pPr algn="just" rtl="0">
              <a:lnSpc>
                <a:spcPct val="150000"/>
              </a:lnSpc>
              <a:spcAft>
                <a:spcPts val="0"/>
              </a:spcAft>
              <a:tabLst>
                <a:tab pos="800100" algn="l"/>
              </a:tabLst>
            </a:pPr>
            <a:r>
              <a:rPr lang="en-US" sz="2400" dirty="0" smtClean="0">
                <a:effectLst/>
                <a:latin typeface="Times New Roman"/>
                <a:ea typeface="Calibri"/>
                <a:cs typeface="Arial"/>
              </a:rPr>
              <a:t>This varies between species from about 2 months in pigs to over 5 months in cattle.</a:t>
            </a:r>
            <a:endParaRPr lang="en-US" sz="2400" dirty="0">
              <a:ea typeface="Calibri"/>
              <a:cs typeface="Arial"/>
            </a:endParaRPr>
          </a:p>
          <a:p>
            <a:pPr algn="just" rtl="0">
              <a:lnSpc>
                <a:spcPct val="150000"/>
              </a:lnSpc>
              <a:spcAft>
                <a:spcPts val="0"/>
              </a:spcAft>
              <a:tabLst>
                <a:tab pos="800100" algn="l"/>
              </a:tabLst>
            </a:pPr>
            <a:r>
              <a:rPr lang="en-US" sz="2400" dirty="0" smtClean="0">
                <a:effectLst/>
                <a:latin typeface="Times New Roman"/>
                <a:ea typeface="Calibri"/>
                <a:cs typeface="Arial"/>
              </a:rPr>
              <a:t>The erythrocytes breakdown occur in three ways</a:t>
            </a:r>
            <a:endParaRPr lang="en-US" sz="2400" dirty="0">
              <a:ea typeface="Calibri"/>
              <a:cs typeface="Arial"/>
            </a:endParaRPr>
          </a:p>
          <a:p>
            <a:pPr marL="342900" lvl="0" indent="-342900" algn="just" rtl="0">
              <a:lnSpc>
                <a:spcPct val="150000"/>
              </a:lnSpc>
              <a:spcAft>
                <a:spcPts val="0"/>
              </a:spcAft>
              <a:buFont typeface="+mj-lt"/>
              <a:buAutoNum type="arabicPeriod"/>
              <a:tabLst>
                <a:tab pos="800100" algn="l"/>
              </a:tabLst>
            </a:pPr>
            <a:r>
              <a:rPr lang="en-US" sz="2400" dirty="0" smtClean="0">
                <a:effectLst/>
                <a:latin typeface="Times New Roman"/>
                <a:ea typeface="Calibri"/>
                <a:cs typeface="Arial"/>
              </a:rPr>
              <a:t>The cell may be fragmented in to pieces small enough for the </a:t>
            </a:r>
            <a:r>
              <a:rPr lang="en-US" sz="2400" dirty="0" err="1" smtClean="0">
                <a:effectLst/>
                <a:latin typeface="Times New Roman"/>
                <a:ea typeface="Calibri"/>
                <a:cs typeface="Arial"/>
              </a:rPr>
              <a:t>reticulo</a:t>
            </a:r>
            <a:r>
              <a:rPr lang="en-US" sz="2400" dirty="0" smtClean="0">
                <a:effectLst/>
                <a:latin typeface="Times New Roman"/>
                <a:ea typeface="Calibri"/>
                <a:cs typeface="Arial"/>
              </a:rPr>
              <a:t>-endothelial system to take up.</a:t>
            </a:r>
            <a:endParaRPr lang="en-US" sz="2400" dirty="0">
              <a:ea typeface="Calibri"/>
              <a:cs typeface="Arial"/>
            </a:endParaRPr>
          </a:p>
          <a:p>
            <a:pPr marL="342900" lvl="0" indent="-342900" algn="just" rtl="0">
              <a:lnSpc>
                <a:spcPct val="150000"/>
              </a:lnSpc>
              <a:spcAft>
                <a:spcPts val="0"/>
              </a:spcAft>
              <a:buFont typeface="+mj-lt"/>
              <a:buAutoNum type="arabicPeriod"/>
              <a:tabLst>
                <a:tab pos="800100" algn="l"/>
              </a:tabLst>
            </a:pPr>
            <a:r>
              <a:rPr lang="en-US" sz="2400" dirty="0" smtClean="0">
                <a:effectLst/>
                <a:latin typeface="Times New Roman"/>
                <a:ea typeface="Calibri"/>
                <a:cs typeface="Arial"/>
              </a:rPr>
              <a:t>When the enzymes present in the cell membrane are used up the much more fragile cell breaks up and is </a:t>
            </a:r>
            <a:r>
              <a:rPr lang="en-US" sz="2400" dirty="0" err="1" smtClean="0">
                <a:effectLst/>
                <a:latin typeface="Times New Roman"/>
                <a:ea typeface="Calibri"/>
                <a:cs typeface="Arial"/>
              </a:rPr>
              <a:t>phyagocytosed</a:t>
            </a:r>
            <a:r>
              <a:rPr lang="en-US" sz="2400" dirty="0" smtClean="0">
                <a:effectLst/>
                <a:latin typeface="Times New Roman"/>
                <a:ea typeface="Calibri"/>
                <a:cs typeface="Arial"/>
              </a:rPr>
              <a:t>.</a:t>
            </a:r>
            <a:endParaRPr lang="en-US" sz="2400" dirty="0">
              <a:ea typeface="Calibri"/>
              <a:cs typeface="Arial"/>
            </a:endParaRPr>
          </a:p>
          <a:p>
            <a:pPr marL="342900" lvl="0" indent="-342900" algn="just" rtl="0">
              <a:lnSpc>
                <a:spcPct val="150000"/>
              </a:lnSpc>
              <a:spcAft>
                <a:spcPts val="0"/>
              </a:spcAft>
              <a:buFont typeface="+mj-lt"/>
              <a:buAutoNum type="arabicPeriod"/>
              <a:tabLst>
                <a:tab pos="800100" algn="l"/>
              </a:tabLst>
            </a:pPr>
            <a:r>
              <a:rPr lang="en-US" sz="2400" dirty="0" smtClean="0">
                <a:effectLst/>
                <a:latin typeface="Times New Roman"/>
                <a:ea typeface="Calibri"/>
                <a:cs typeface="Arial"/>
              </a:rPr>
              <a:t>The whole cell may be phagocytosed directly.</a:t>
            </a:r>
            <a:endParaRPr lang="en-US" sz="2400" dirty="0">
              <a:ea typeface="Calibri"/>
              <a:cs typeface="Arial"/>
            </a:endParaRPr>
          </a:p>
        </p:txBody>
      </p:sp>
    </p:spTree>
    <p:extLst>
      <p:ext uri="{BB962C8B-B14F-4D97-AF65-F5344CB8AC3E}">
        <p14:creationId xmlns:p14="http://schemas.microsoft.com/office/powerpoint/2010/main" val="1330543784"/>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76672"/>
            <a:ext cx="4176464" cy="4601260"/>
          </a:xfrm>
          <a:prstGeom prst="rect">
            <a:avLst/>
          </a:prstGeom>
        </p:spPr>
        <p:txBody>
          <a:bodyPr wrap="square">
            <a:spAutoFit/>
          </a:bodyPr>
          <a:lstStyle/>
          <a:p>
            <a:pPr algn="just" rtl="0">
              <a:lnSpc>
                <a:spcPct val="150000"/>
              </a:lnSpc>
              <a:spcAft>
                <a:spcPts val="600"/>
              </a:spcAft>
            </a:pPr>
            <a:r>
              <a:rPr lang="en-US" sz="2400" b="1" dirty="0" smtClean="0">
                <a:effectLst/>
                <a:latin typeface="Times New Roman" panose="02020603050405020304" pitchFamily="18" charset="0"/>
                <a:ea typeface="Calibri"/>
                <a:cs typeface="Times New Roman" panose="02020603050405020304" pitchFamily="18" charset="0"/>
              </a:rPr>
              <a:t>ERYTHRON </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600"/>
              </a:spcAft>
            </a:pPr>
            <a:r>
              <a:rPr lang="en-US" sz="2400" dirty="0" smtClean="0">
                <a:effectLst/>
                <a:latin typeface="Times New Roman" panose="02020603050405020304" pitchFamily="18" charset="0"/>
                <a:ea typeface="Calibri"/>
                <a:cs typeface="Times New Roman" panose="02020603050405020304" pitchFamily="18" charset="0"/>
              </a:rPr>
              <a:t>The </a:t>
            </a:r>
            <a:r>
              <a:rPr lang="en-US" sz="2400" dirty="0" err="1" smtClean="0">
                <a:effectLst/>
                <a:latin typeface="Times New Roman" panose="02020603050405020304" pitchFamily="18" charset="0"/>
                <a:ea typeface="Calibri"/>
                <a:cs typeface="Times New Roman" panose="02020603050405020304" pitchFamily="18" charset="0"/>
              </a:rPr>
              <a:t>erythron</a:t>
            </a:r>
            <a:r>
              <a:rPr lang="en-US" sz="2400" dirty="0" smtClean="0">
                <a:effectLst/>
                <a:latin typeface="Times New Roman" panose="02020603050405020304" pitchFamily="18" charset="0"/>
                <a:ea typeface="Calibri"/>
                <a:cs typeface="Times New Roman" panose="02020603050405020304" pitchFamily="18" charset="0"/>
              </a:rPr>
              <a:t> is name given to the organ of body, classified as connective tissue, which comprises all the red blood cells plus all the red blood cell producing tissue such as the spleen and bone marrow. </a:t>
            </a:r>
            <a:endParaRPr lang="en-US" sz="2400" dirty="0">
              <a:latin typeface="Times New Roman" panose="02020603050405020304" pitchFamily="18" charset="0"/>
              <a:ea typeface="Calibri"/>
              <a:cs typeface="Times New Roman" panose="02020603050405020304" pitchFamily="18" charset="0"/>
            </a:endParaRPr>
          </a:p>
        </p:txBody>
      </p:sp>
      <p:pic>
        <p:nvPicPr>
          <p:cNvPr id="1026" name="Picture 2" descr="ÙØªÙØ¬Ø© Ø¨Ø­Ø« Ø§ÙØµÙØ± Ø¹Ù âªerythronâ¬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764704"/>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2347854"/>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908720"/>
            <a:ext cx="8568952" cy="4047262"/>
          </a:xfrm>
          <a:prstGeom prst="rect">
            <a:avLst/>
          </a:prstGeom>
        </p:spPr>
        <p:txBody>
          <a:bodyPr wrap="square">
            <a:spAutoFit/>
          </a:bodyPr>
          <a:lstStyle/>
          <a:p>
            <a:pPr algn="just" rtl="0">
              <a:lnSpc>
                <a:spcPct val="150000"/>
              </a:lnSpc>
              <a:spcAft>
                <a:spcPts val="600"/>
              </a:spcAft>
            </a:pPr>
            <a:r>
              <a:rPr lang="en-US" sz="2400" b="1" dirty="0" smtClean="0">
                <a:effectLst/>
                <a:latin typeface="Times New Roman" panose="02020603050405020304" pitchFamily="18" charset="0"/>
                <a:ea typeface="Calibri"/>
                <a:cs typeface="Times New Roman" panose="02020603050405020304" pitchFamily="18" charset="0"/>
              </a:rPr>
              <a:t>ERYTHROPOIESIS</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600"/>
              </a:spcAft>
            </a:pPr>
            <a:r>
              <a:rPr lang="en-US" sz="2400" dirty="0" smtClean="0">
                <a:effectLst/>
                <a:latin typeface="Times New Roman" panose="02020603050405020304" pitchFamily="18" charset="0"/>
                <a:ea typeface="Calibri"/>
                <a:cs typeface="Times New Roman" panose="02020603050405020304" pitchFamily="18" charset="0"/>
              </a:rPr>
              <a:t>Primitive erythropoiesis begins and predominates in the yolk sac but also occurs later in the liver. Primitive erythrocytes are large (more than 400 </a:t>
            </a:r>
            <a:r>
              <a:rPr lang="en-US" sz="2400" dirty="0" err="1" smtClean="0">
                <a:effectLst/>
                <a:latin typeface="Times New Roman" panose="02020603050405020304" pitchFamily="18" charset="0"/>
                <a:ea typeface="Calibri"/>
                <a:cs typeface="Times New Roman" panose="02020603050405020304" pitchFamily="18" charset="0"/>
              </a:rPr>
              <a:t>fL</a:t>
            </a:r>
            <a:r>
              <a:rPr lang="en-US" sz="2400" dirty="0" smtClean="0">
                <a:effectLst/>
                <a:latin typeface="Times New Roman" panose="02020603050405020304" pitchFamily="18" charset="0"/>
                <a:ea typeface="Calibri"/>
                <a:cs typeface="Times New Roman" panose="02020603050405020304" pitchFamily="18" charset="0"/>
              </a:rPr>
              <a:t> in humans), generally nucleated cells with high </a:t>
            </a:r>
            <a:r>
              <a:rPr lang="en-US" sz="2400" dirty="0" err="1" smtClean="0">
                <a:effectLst/>
                <a:latin typeface="Times New Roman" panose="02020603050405020304" pitchFamily="18" charset="0"/>
                <a:ea typeface="Calibri"/>
                <a:cs typeface="Times New Roman" panose="02020603050405020304" pitchFamily="18" charset="0"/>
              </a:rPr>
              <a:t>nuclear:cytoplasmic</a:t>
            </a:r>
            <a:r>
              <a:rPr lang="en-US" sz="2400" dirty="0" smtClean="0">
                <a:effectLst/>
                <a:latin typeface="Times New Roman" panose="02020603050405020304" pitchFamily="18" charset="0"/>
                <a:ea typeface="Calibri"/>
                <a:cs typeface="Times New Roman" panose="02020603050405020304" pitchFamily="18" charset="0"/>
              </a:rPr>
              <a:t> ratios. Their nuclei have open chromatin and their cytoplasm contains pre­dominantly embryonal hemoglobin (</a:t>
            </a:r>
            <a:r>
              <a:rPr lang="en-US" sz="2400" dirty="0" err="1" smtClean="0">
                <a:effectLst/>
                <a:latin typeface="Times New Roman" panose="02020603050405020304" pitchFamily="18" charset="0"/>
                <a:ea typeface="Calibri"/>
                <a:cs typeface="Times New Roman" panose="02020603050405020304" pitchFamily="18" charset="0"/>
              </a:rPr>
              <a:t>Hb</a:t>
            </a:r>
            <a:r>
              <a:rPr lang="en-US" sz="2400" dirty="0" smtClean="0">
                <a:effectLst/>
                <a:latin typeface="Times New Roman" panose="02020603050405020304" pitchFamily="18" charset="0"/>
                <a:ea typeface="Calibri"/>
                <a:cs typeface="Times New Roman" panose="02020603050405020304" pitchFamily="18" charset="0"/>
              </a:rPr>
              <a:t>) with a high oxygen affinity. </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608262159"/>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2518" y="836712"/>
            <a:ext cx="8748464" cy="2862322"/>
          </a:xfrm>
          <a:prstGeom prst="rect">
            <a:avLst/>
          </a:prstGeom>
        </p:spPr>
        <p:txBody>
          <a:bodyPr wrap="square">
            <a:spAutoFit/>
          </a:bodyPr>
          <a:lstStyle/>
          <a:p>
            <a:pPr algn="just" rtl="0">
              <a:lnSpc>
                <a:spcPct val="150000"/>
              </a:lnSpc>
              <a:spcAft>
                <a:spcPts val="600"/>
              </a:spcAft>
            </a:pPr>
            <a:r>
              <a:rPr lang="en-US" sz="2400" dirty="0" smtClean="0">
                <a:effectLst/>
                <a:latin typeface="Times New Roman" panose="02020603050405020304" pitchFamily="18" charset="0"/>
                <a:ea typeface="Calibri"/>
                <a:cs typeface="Times New Roman" panose="02020603050405020304" pitchFamily="18" charset="0"/>
              </a:rPr>
              <a:t>The common myeloid pro­genitor (CMP) gives rise to the </a:t>
            </a:r>
            <a:r>
              <a:rPr lang="en-US" sz="2400" dirty="0" err="1" smtClean="0">
                <a:effectLst/>
                <a:latin typeface="Times New Roman" panose="02020603050405020304" pitchFamily="18" charset="0"/>
                <a:ea typeface="Calibri"/>
                <a:cs typeface="Times New Roman" panose="02020603050405020304" pitchFamily="18" charset="0"/>
              </a:rPr>
              <a:t>MkEP</a:t>
            </a:r>
            <a:r>
              <a:rPr lang="en-US" sz="2400" dirty="0" smtClean="0">
                <a:effectLst/>
                <a:latin typeface="Times New Roman" panose="02020603050405020304" pitchFamily="18" charset="0"/>
                <a:ea typeface="Calibri"/>
                <a:cs typeface="Times New Roman" panose="02020603050405020304" pitchFamily="18" charset="0"/>
              </a:rPr>
              <a:t> (megakaryocyte progenitor), which can differentiate into megakaryocyte progenitors (</a:t>
            </a:r>
            <a:r>
              <a:rPr lang="en-US" sz="2400" dirty="0" err="1" smtClean="0">
                <a:effectLst/>
                <a:latin typeface="Times New Roman" panose="02020603050405020304" pitchFamily="18" charset="0"/>
                <a:ea typeface="Calibri"/>
                <a:cs typeface="Times New Roman" panose="02020603050405020304" pitchFamily="18" charset="0"/>
              </a:rPr>
              <a:t>MkPs</a:t>
            </a:r>
            <a:r>
              <a:rPr lang="en-US" sz="2400" dirty="0" smtClean="0">
                <a:effectLst/>
                <a:latin typeface="Times New Roman" panose="02020603050405020304" pitchFamily="18" charset="0"/>
                <a:ea typeface="Calibri"/>
                <a:cs typeface="Times New Roman" panose="02020603050405020304" pitchFamily="18" charset="0"/>
              </a:rPr>
              <a:t>) or erythroid progenitors (EPs). The production of EPs is stimulated by</a:t>
            </a:r>
            <a:r>
              <a:rPr lang="en-US" sz="2400" dirty="0" smtClean="0">
                <a:solidFill>
                  <a:srgbClr val="000000"/>
                </a:solidFill>
                <a:effectLst/>
                <a:latin typeface="Times New Roman" panose="02020603050405020304" pitchFamily="18" charset="0"/>
                <a:ea typeface="Calibri"/>
                <a:cs typeface="Times New Roman" panose="02020603050405020304" pitchFamily="18" charset="0"/>
              </a:rPr>
              <a:t> </a:t>
            </a:r>
            <a:r>
              <a:rPr lang="en-US" sz="2400" dirty="0" smtClean="0">
                <a:effectLst/>
                <a:latin typeface="Times New Roman" panose="02020603050405020304" pitchFamily="18" charset="0"/>
                <a:ea typeface="Calibri"/>
                <a:cs typeface="Times New Roman" panose="02020603050405020304" pitchFamily="18" charset="0"/>
              </a:rPr>
              <a:t>colony-stimulating factors (SCF), Interleukins (IL-3), GM-CSF, and </a:t>
            </a:r>
            <a:r>
              <a:rPr lang="en-US" sz="2400" dirty="0" err="1" smtClean="0">
                <a:effectLst/>
                <a:latin typeface="Times New Roman" panose="02020603050405020304" pitchFamily="18" charset="0"/>
                <a:ea typeface="Calibri"/>
                <a:cs typeface="Times New Roman" panose="02020603050405020304" pitchFamily="18" charset="0"/>
              </a:rPr>
              <a:t>thrombopoietin</a:t>
            </a:r>
            <a:r>
              <a:rPr lang="en-US" sz="2400" dirty="0" smtClean="0">
                <a:effectLst/>
                <a:latin typeface="Times New Roman" panose="02020603050405020304" pitchFamily="18" charset="0"/>
                <a:ea typeface="Calibri"/>
                <a:cs typeface="Times New Roman" panose="02020603050405020304" pitchFamily="18" charset="0"/>
              </a:rPr>
              <a:t> (TPO).</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41497245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8964488" cy="6647974"/>
          </a:xfrm>
          <a:prstGeom prst="rect">
            <a:avLst/>
          </a:prstGeom>
        </p:spPr>
        <p:txBody>
          <a:bodyPr wrap="square">
            <a:spAutoFit/>
          </a:bodyPr>
          <a:lstStyle/>
          <a:p>
            <a:pPr algn="just" rtl="0">
              <a:lnSpc>
                <a:spcPct val="150000"/>
              </a:lnSpc>
              <a:spcAft>
                <a:spcPts val="600"/>
              </a:spcAft>
            </a:pPr>
            <a:r>
              <a:rPr lang="en-US" sz="2400" b="1" dirty="0" smtClean="0">
                <a:effectLst/>
                <a:latin typeface="Times New Roman"/>
                <a:ea typeface="Calibri"/>
                <a:cs typeface="Arial"/>
              </a:rPr>
              <a:t>Nutrients Needed for Erythropoiesis</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In addition to amino acids and essential fatty acids, several metals and vitamins are required for normal erythropoiesis.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The hormone responsible for the regulation of the rate of erythropoiesis is a glycoprotein called </a:t>
            </a:r>
            <a:r>
              <a:rPr lang="en-US" sz="2400" dirty="0" err="1" smtClean="0">
                <a:effectLst/>
                <a:latin typeface="Times New Roman"/>
                <a:ea typeface="Calibri"/>
                <a:cs typeface="Arial"/>
              </a:rPr>
              <a:t>erythropoiten</a:t>
            </a:r>
            <a:r>
              <a:rPr lang="en-US" sz="2400" dirty="0" smtClean="0">
                <a:effectLst/>
                <a:latin typeface="Times New Roman"/>
                <a:ea typeface="Calibri"/>
                <a:cs typeface="Arial"/>
              </a:rPr>
              <a:t>,  </a:t>
            </a:r>
            <a:r>
              <a:rPr lang="en-US" sz="2400" dirty="0" err="1" smtClean="0">
                <a:effectLst/>
                <a:latin typeface="Times New Roman"/>
                <a:ea typeface="Calibri"/>
                <a:cs typeface="Arial"/>
              </a:rPr>
              <a:t>Erythropoiten</a:t>
            </a:r>
            <a:r>
              <a:rPr lang="en-US" sz="2400" dirty="0" smtClean="0">
                <a:effectLst/>
                <a:latin typeface="Times New Roman"/>
                <a:ea typeface="Calibri"/>
                <a:cs typeface="Arial"/>
              </a:rPr>
              <a:t> produced from the kidney, Its affects on RBCs production in 4ways.</a:t>
            </a:r>
            <a:endParaRPr lang="en-US" sz="2400" dirty="0">
              <a:ea typeface="Calibri"/>
              <a:cs typeface="Arial"/>
            </a:endParaRPr>
          </a:p>
          <a:p>
            <a:pPr marL="342900" lvl="0" indent="-342900" algn="just" rtl="0">
              <a:lnSpc>
                <a:spcPct val="150000"/>
              </a:lnSpc>
              <a:spcAft>
                <a:spcPts val="600"/>
              </a:spcAft>
              <a:buFont typeface="+mj-lt"/>
              <a:buAutoNum type="alphaLcPeriod"/>
            </a:pPr>
            <a:r>
              <a:rPr lang="en-US" sz="2400" dirty="0" smtClean="0">
                <a:effectLst/>
                <a:latin typeface="Times New Roman"/>
                <a:ea typeface="Calibri"/>
                <a:cs typeface="Arial"/>
              </a:rPr>
              <a:t>More stem cells differentiate to red cell precursors.</a:t>
            </a:r>
            <a:endParaRPr lang="en-US" sz="2400" dirty="0">
              <a:ea typeface="Calibri"/>
              <a:cs typeface="Arial"/>
            </a:endParaRPr>
          </a:p>
          <a:p>
            <a:pPr marL="342900" lvl="0" indent="-342900" algn="just" rtl="0">
              <a:lnSpc>
                <a:spcPct val="150000"/>
              </a:lnSpc>
              <a:spcAft>
                <a:spcPts val="600"/>
              </a:spcAft>
              <a:buFont typeface="+mj-lt"/>
              <a:buAutoNum type="alphaLcPeriod"/>
            </a:pPr>
            <a:r>
              <a:rPr lang="en-US" sz="2400" dirty="0" smtClean="0">
                <a:effectLst/>
                <a:latin typeface="Times New Roman"/>
                <a:ea typeface="Calibri"/>
                <a:cs typeface="Arial"/>
              </a:rPr>
              <a:t>Stages of red cell development are speeded up.</a:t>
            </a:r>
            <a:endParaRPr lang="en-US" sz="2400" dirty="0">
              <a:ea typeface="Calibri"/>
              <a:cs typeface="Arial"/>
            </a:endParaRPr>
          </a:p>
          <a:p>
            <a:pPr marL="342900" lvl="0" indent="-342900" algn="just" rtl="0">
              <a:lnSpc>
                <a:spcPct val="150000"/>
              </a:lnSpc>
              <a:spcAft>
                <a:spcPts val="600"/>
              </a:spcAft>
              <a:buFont typeface="+mj-lt"/>
              <a:buAutoNum type="alphaLcPeriod"/>
            </a:pPr>
            <a:r>
              <a:rPr lang="en-US" sz="2400" dirty="0" smtClean="0">
                <a:effectLst/>
                <a:latin typeface="Times New Roman"/>
                <a:ea typeface="Calibri"/>
                <a:cs typeface="Arial"/>
              </a:rPr>
              <a:t>Transit time out of bone marrow is reduced.</a:t>
            </a:r>
            <a:endParaRPr lang="en-US" sz="2400" dirty="0">
              <a:ea typeface="Calibri"/>
              <a:cs typeface="Arial"/>
            </a:endParaRPr>
          </a:p>
          <a:p>
            <a:pPr marL="342900" lvl="0" indent="-342900" algn="just" rtl="0">
              <a:lnSpc>
                <a:spcPct val="150000"/>
              </a:lnSpc>
              <a:spcAft>
                <a:spcPts val="600"/>
              </a:spcAft>
              <a:buFont typeface="+mj-lt"/>
              <a:buAutoNum type="alphaLcPeriod"/>
            </a:pPr>
            <a:r>
              <a:rPr lang="en-US" sz="2400" dirty="0" smtClean="0">
                <a:effectLst/>
                <a:latin typeface="Times New Roman"/>
                <a:ea typeface="Calibri"/>
                <a:cs typeface="Arial"/>
              </a:rPr>
              <a:t>Immature red cells are released, only occur in response to large doses of </a:t>
            </a:r>
            <a:r>
              <a:rPr lang="en-US" sz="2400" dirty="0" err="1" smtClean="0">
                <a:effectLst/>
                <a:latin typeface="Times New Roman"/>
                <a:ea typeface="Calibri"/>
                <a:cs typeface="Arial"/>
              </a:rPr>
              <a:t>erythropoiten</a:t>
            </a:r>
            <a:r>
              <a:rPr lang="en-US" sz="2400" dirty="0" smtClean="0">
                <a:effectLst/>
                <a:latin typeface="Times New Roman"/>
                <a:ea typeface="Calibri"/>
                <a:cs typeface="Arial"/>
              </a:rPr>
              <a:t>. </a:t>
            </a:r>
            <a:endParaRPr lang="en-US" sz="2400" dirty="0">
              <a:ea typeface="Calibri"/>
              <a:cs typeface="Arial"/>
            </a:endParaRPr>
          </a:p>
        </p:txBody>
      </p:sp>
    </p:spTree>
    <p:extLst>
      <p:ext uri="{BB962C8B-B14F-4D97-AF65-F5344CB8AC3E}">
        <p14:creationId xmlns:p14="http://schemas.microsoft.com/office/powerpoint/2010/main" val="234181293"/>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8304" y="260648"/>
            <a:ext cx="4701728" cy="6281015"/>
          </a:xfrm>
          <a:prstGeom prst="rect">
            <a:avLst/>
          </a:prstGeom>
        </p:spPr>
        <p:txBody>
          <a:bodyPr wrap="square">
            <a:spAutoFit/>
          </a:bodyPr>
          <a:lstStyle/>
          <a:p>
            <a:pPr lvl="0" algn="just" rtl="0">
              <a:lnSpc>
                <a:spcPct val="150000"/>
              </a:lnSpc>
              <a:spcAft>
                <a:spcPts val="600"/>
              </a:spcAft>
            </a:pPr>
            <a:r>
              <a:rPr lang="en-US" sz="2400" dirty="0" smtClean="0">
                <a:effectLst/>
                <a:latin typeface="Times New Roman"/>
                <a:ea typeface="Calibri"/>
                <a:cs typeface="Arial"/>
              </a:rPr>
              <a:t>2. Iron is needed for the synthesis of </a:t>
            </a:r>
            <a:r>
              <a:rPr lang="en-US" sz="2400" dirty="0" err="1" smtClean="0">
                <a:effectLst/>
                <a:latin typeface="Times New Roman"/>
                <a:ea typeface="Calibri"/>
                <a:cs typeface="Arial"/>
              </a:rPr>
              <a:t>heme</a:t>
            </a:r>
            <a:r>
              <a:rPr lang="en-US" sz="2400" dirty="0" smtClean="0">
                <a:effectLst/>
                <a:latin typeface="Times New Roman"/>
                <a:ea typeface="Calibri"/>
                <a:cs typeface="Arial"/>
              </a:rPr>
              <a:t>, an essential compo­nent of </a:t>
            </a:r>
            <a:r>
              <a:rPr lang="en-US" sz="2400" dirty="0" err="1" smtClean="0">
                <a:effectLst/>
                <a:latin typeface="Times New Roman"/>
                <a:ea typeface="Calibri"/>
                <a:cs typeface="Arial"/>
              </a:rPr>
              <a:t>Hb</a:t>
            </a:r>
            <a:r>
              <a:rPr lang="en-US" sz="2400" dirty="0" smtClean="0">
                <a:effectLst/>
                <a:latin typeface="Times New Roman"/>
                <a:ea typeface="Calibri"/>
                <a:cs typeface="Arial"/>
              </a:rPr>
              <a:t> and certain enzymes. </a:t>
            </a:r>
            <a:endParaRPr lang="en-US" sz="2400" dirty="0" smtClean="0">
              <a:ea typeface="Calibri"/>
              <a:cs typeface="Arial"/>
            </a:endParaRPr>
          </a:p>
          <a:p>
            <a:pPr lvl="0" algn="just" rtl="0">
              <a:lnSpc>
                <a:spcPct val="150000"/>
              </a:lnSpc>
              <a:spcAft>
                <a:spcPts val="600"/>
              </a:spcAft>
            </a:pPr>
            <a:r>
              <a:rPr lang="en-US" sz="2400" dirty="0" smtClean="0">
                <a:effectLst/>
                <a:latin typeface="Times New Roman"/>
                <a:ea typeface="Calibri"/>
                <a:cs typeface="Arial"/>
              </a:rPr>
              <a:t>3. Copper, in the form of </a:t>
            </a:r>
            <a:r>
              <a:rPr lang="en-US" sz="2400" dirty="0" err="1" smtClean="0">
                <a:effectLst/>
                <a:latin typeface="Times New Roman"/>
                <a:ea typeface="Calibri"/>
                <a:cs typeface="Arial"/>
              </a:rPr>
              <a:t>ceruloplasmin</a:t>
            </a:r>
            <a:r>
              <a:rPr lang="en-US" sz="2400" dirty="0" smtClean="0">
                <a:effectLst/>
                <a:latin typeface="Times New Roman"/>
                <a:ea typeface="Calibri"/>
                <a:cs typeface="Arial"/>
              </a:rPr>
              <a:t>, is important in the release of iron from tissue to plasma for transport to developing erythroid cells. </a:t>
            </a:r>
            <a:endParaRPr lang="en-US" sz="2400" dirty="0">
              <a:ea typeface="Calibri"/>
              <a:cs typeface="Arial"/>
            </a:endParaRPr>
          </a:p>
          <a:p>
            <a:pPr lvl="0" algn="just" rtl="0">
              <a:lnSpc>
                <a:spcPct val="150000"/>
              </a:lnSpc>
              <a:spcAft>
                <a:spcPts val="600"/>
              </a:spcAft>
            </a:pPr>
            <a:r>
              <a:rPr lang="en-US" sz="2400" dirty="0" smtClean="0">
                <a:effectLst/>
                <a:latin typeface="Times New Roman"/>
                <a:ea typeface="Calibri"/>
                <a:cs typeface="Arial"/>
              </a:rPr>
              <a:t>4. Vitamin B6 (pyridoxine) is needed as a cofactor in the first enzymatic step in </a:t>
            </a:r>
            <a:r>
              <a:rPr lang="en-US" sz="2400" dirty="0" err="1" smtClean="0">
                <a:effectLst/>
                <a:latin typeface="Times New Roman"/>
                <a:ea typeface="Calibri"/>
                <a:cs typeface="Arial"/>
              </a:rPr>
              <a:t>heme</a:t>
            </a:r>
            <a:r>
              <a:rPr lang="en-US" sz="2400" dirty="0" smtClean="0">
                <a:effectLst/>
                <a:latin typeface="Times New Roman"/>
                <a:ea typeface="Calibri"/>
                <a:cs typeface="Arial"/>
              </a:rPr>
              <a:t> synthesis.</a:t>
            </a:r>
            <a:endParaRPr lang="en-US" sz="2400" dirty="0">
              <a:ea typeface="Calibri"/>
              <a:cs typeface="Arial"/>
            </a:endParaRPr>
          </a:p>
        </p:txBody>
      </p:sp>
      <p:pic>
        <p:nvPicPr>
          <p:cNvPr id="2050" name="Picture 2" descr="ÙØªÙØ¬Ø© Ø¨Ø­Ø« Ø§ÙØµÙØ± Ø¹Ù âªironâ¬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4088" y="78668"/>
            <a:ext cx="3456384" cy="208823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ÙØªÙØ¬Ø© Ø¨Ø­Ø« Ø§ÙØµÙØ± Ø¹Ù âªcopperâ¬â"/>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0112" y="2420888"/>
            <a:ext cx="3456383" cy="150487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ÙØªÙØ¬Ø© Ø¨Ø­Ø« Ø§ÙØµÙØ± Ø¹Ù âªb6â¬â"/>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111" y="4077072"/>
            <a:ext cx="3456383" cy="2780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4353382"/>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5314" y="188640"/>
            <a:ext cx="4938734" cy="6340197"/>
          </a:xfrm>
          <a:prstGeom prst="rect">
            <a:avLst/>
          </a:prstGeom>
        </p:spPr>
        <p:txBody>
          <a:bodyPr wrap="square">
            <a:spAutoFit/>
          </a:bodyPr>
          <a:lstStyle/>
          <a:p>
            <a:pPr lvl="0" algn="just" rtl="0">
              <a:lnSpc>
                <a:spcPct val="150000"/>
              </a:lnSpc>
              <a:spcAft>
                <a:spcPts val="600"/>
              </a:spcAft>
            </a:pPr>
            <a:r>
              <a:rPr lang="en-US" sz="2400" dirty="0" smtClean="0">
                <a:effectLst/>
                <a:latin typeface="Times New Roman" panose="02020603050405020304" pitchFamily="18" charset="0"/>
                <a:ea typeface="Calibri"/>
                <a:cs typeface="Times New Roman" panose="02020603050405020304" pitchFamily="18" charset="0"/>
              </a:rPr>
              <a:t>5. </a:t>
            </a:r>
            <a:r>
              <a:rPr lang="en-US" sz="2400" dirty="0" err="1" smtClean="0">
                <a:effectLst/>
                <a:latin typeface="Times New Roman" panose="02020603050405020304" pitchFamily="18" charset="0"/>
                <a:ea typeface="Calibri"/>
                <a:cs typeface="Times New Roman" panose="02020603050405020304" pitchFamily="18" charset="0"/>
              </a:rPr>
              <a:t>Tetrahydrofolic</a:t>
            </a:r>
            <a:r>
              <a:rPr lang="en-US" sz="2400" dirty="0" smtClean="0">
                <a:effectLst/>
                <a:latin typeface="Times New Roman" panose="02020603050405020304" pitchFamily="18" charset="0"/>
                <a:ea typeface="Calibri"/>
                <a:cs typeface="Times New Roman" panose="02020603050405020304" pitchFamily="18" charset="0"/>
              </a:rPr>
              <a:t> acid, the active form of folic acid (a B vitamin), is needed for the transfer of single carbon-containing molecules in DNA and RNA synthesis. </a:t>
            </a:r>
            <a:endParaRPr lang="en-US" sz="2400" dirty="0">
              <a:latin typeface="Times New Roman" panose="02020603050405020304" pitchFamily="18" charset="0"/>
              <a:ea typeface="Calibri"/>
              <a:cs typeface="Times New Roman" panose="02020603050405020304" pitchFamily="18" charset="0"/>
            </a:endParaRPr>
          </a:p>
          <a:p>
            <a:pPr lvl="0" algn="just" rtl="0">
              <a:lnSpc>
                <a:spcPct val="150000"/>
              </a:lnSpc>
              <a:spcAft>
                <a:spcPts val="600"/>
              </a:spcAft>
            </a:pPr>
            <a:r>
              <a:rPr lang="en-US" sz="2400" dirty="0" smtClean="0">
                <a:effectLst/>
                <a:latin typeface="Times New Roman" panose="02020603050405020304" pitchFamily="18" charset="0"/>
                <a:ea typeface="Calibri"/>
                <a:cs typeface="Times New Roman" panose="02020603050405020304" pitchFamily="18" charset="0"/>
              </a:rPr>
              <a:t>6. The physiologic mechanism of B12 involvement in erythrocyte production is not well understood, but it is related to folate metabolism. </a:t>
            </a:r>
            <a:endParaRPr lang="en-US" sz="2400" dirty="0">
              <a:latin typeface="Times New Roman" panose="02020603050405020304" pitchFamily="18" charset="0"/>
              <a:ea typeface="Calibri"/>
              <a:cs typeface="Times New Roman" panose="02020603050405020304" pitchFamily="18" charset="0"/>
            </a:endParaRPr>
          </a:p>
          <a:p>
            <a:pPr lvl="0" algn="just" rtl="0">
              <a:lnSpc>
                <a:spcPct val="150000"/>
              </a:lnSpc>
              <a:spcAft>
                <a:spcPts val="600"/>
              </a:spcAft>
            </a:pPr>
            <a:r>
              <a:rPr lang="en-US" sz="2400" dirty="0" smtClean="0">
                <a:effectLst/>
                <a:latin typeface="Times New Roman" panose="02020603050405020304" pitchFamily="18" charset="0"/>
                <a:ea typeface="Calibri"/>
                <a:cs typeface="Times New Roman" panose="02020603050405020304" pitchFamily="18" charset="0"/>
              </a:rPr>
              <a:t>7. Cobalt is essential for the synthesis of B12 by ruminants.</a:t>
            </a:r>
            <a:endParaRPr lang="en-US" sz="2400" dirty="0">
              <a:latin typeface="Times New Roman" panose="02020603050405020304" pitchFamily="18" charset="0"/>
              <a:ea typeface="Calibri"/>
              <a:cs typeface="Times New Roman" panose="02020603050405020304" pitchFamily="18" charset="0"/>
            </a:endParaRPr>
          </a:p>
        </p:txBody>
      </p:sp>
      <p:pic>
        <p:nvPicPr>
          <p:cNvPr id="3074" name="Picture 2" descr="ÙØªÙØ¬Ø© Ø¨Ø­Ø« Ø§ÙØµÙØ± Ø¹Ù âªB12â¬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1634" y="406410"/>
            <a:ext cx="3804862" cy="295232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ØµÙØ±Ø© Ø°Ø§Øª ØµÙØ©"/>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31651" y="3377309"/>
            <a:ext cx="3204827" cy="3033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6810481"/>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76672"/>
            <a:ext cx="8640960" cy="5232202"/>
          </a:xfrm>
          <a:prstGeom prst="rect">
            <a:avLst/>
          </a:prstGeom>
        </p:spPr>
        <p:txBody>
          <a:bodyPr wrap="square">
            <a:spAutoFit/>
          </a:bodyPr>
          <a:lstStyle/>
          <a:p>
            <a:pPr algn="just" rtl="0">
              <a:lnSpc>
                <a:spcPct val="150000"/>
              </a:lnSpc>
              <a:spcAft>
                <a:spcPts val="600"/>
              </a:spcAft>
            </a:pPr>
            <a:r>
              <a:rPr lang="en-US" sz="2400" b="1" dirty="0" smtClean="0">
                <a:effectLst/>
                <a:latin typeface="Times New Roman"/>
                <a:ea typeface="Calibri"/>
                <a:cs typeface="Arial"/>
              </a:rPr>
              <a:t>Maturation of Erythroid Cells</a:t>
            </a:r>
            <a:endParaRPr lang="en-US" sz="2400" dirty="0">
              <a:ea typeface="Calibri"/>
              <a:cs typeface="Arial"/>
            </a:endParaRPr>
          </a:p>
          <a:p>
            <a:pPr algn="just" rtl="0">
              <a:lnSpc>
                <a:spcPct val="150000"/>
              </a:lnSpc>
              <a:spcAft>
                <a:spcPts val="600"/>
              </a:spcAft>
            </a:pPr>
            <a:r>
              <a:rPr lang="en-US" sz="2400" dirty="0" err="1" smtClean="0">
                <a:effectLst/>
                <a:latin typeface="Times New Roman"/>
                <a:ea typeface="Calibri"/>
                <a:cs typeface="Arial"/>
              </a:rPr>
              <a:t>Rubriblasts</a:t>
            </a:r>
            <a:r>
              <a:rPr lang="en-US" sz="2400" dirty="0" smtClean="0">
                <a:effectLst/>
                <a:latin typeface="Times New Roman"/>
                <a:ea typeface="Calibri"/>
                <a:cs typeface="Arial"/>
              </a:rPr>
              <a:t> are continuously generated from progenitor cells in the extravascular space of the bone marrow. The production of a </a:t>
            </a:r>
            <a:r>
              <a:rPr lang="en-US" sz="2400" dirty="0" err="1" smtClean="0">
                <a:effectLst/>
                <a:latin typeface="Times New Roman"/>
                <a:ea typeface="Calibri"/>
                <a:cs typeface="Arial"/>
              </a:rPr>
              <a:t>rubriblast</a:t>
            </a:r>
            <a:r>
              <a:rPr lang="en-US" sz="2400" dirty="0" smtClean="0">
                <a:effectLst/>
                <a:latin typeface="Times New Roman"/>
                <a:ea typeface="Calibri"/>
                <a:cs typeface="Arial"/>
              </a:rPr>
              <a:t> initiates a series of approximately four divisions over a period of 3 or 4 days to produce about 16 </a:t>
            </a:r>
            <a:r>
              <a:rPr lang="en-US" sz="2400" dirty="0" err="1" smtClean="0">
                <a:effectLst/>
                <a:latin typeface="Times New Roman"/>
                <a:ea typeface="Calibri"/>
                <a:cs typeface="Arial"/>
              </a:rPr>
              <a:t>metarubri­cytes</a:t>
            </a:r>
            <a:r>
              <a:rPr lang="en-US" sz="2400" dirty="0" smtClean="0">
                <a:effectLst/>
                <a:latin typeface="Times New Roman"/>
                <a:ea typeface="Calibri"/>
                <a:cs typeface="Arial"/>
              </a:rPr>
              <a:t> that are no longer capable of division .</a:t>
            </a:r>
            <a:endParaRPr lang="en-US" sz="2400" dirty="0">
              <a:ea typeface="Calibri"/>
              <a:cs typeface="Arial"/>
            </a:endParaRPr>
          </a:p>
          <a:p>
            <a:pPr algn="just" rtl="0">
              <a:lnSpc>
                <a:spcPct val="150000"/>
              </a:lnSpc>
              <a:spcAft>
                <a:spcPts val="600"/>
              </a:spcAft>
            </a:pPr>
            <a:r>
              <a:rPr lang="en-US" sz="2400" b="1" i="1" dirty="0" smtClean="0">
                <a:effectLst/>
                <a:latin typeface="Times New Roman"/>
                <a:ea typeface="Calibri"/>
                <a:cs typeface="Arial"/>
              </a:rPr>
              <a:t> These divisions are called maturational divisions because there is a progressive maturation of the nucleus and cytoplasm con­comitant with each division.</a:t>
            </a:r>
            <a:endParaRPr lang="en-US" sz="2400" dirty="0">
              <a:ea typeface="Calibri"/>
              <a:cs typeface="Arial"/>
            </a:endParaRPr>
          </a:p>
        </p:txBody>
      </p:sp>
    </p:spTree>
    <p:extLst>
      <p:ext uri="{BB962C8B-B14F-4D97-AF65-F5344CB8AC3E}">
        <p14:creationId xmlns:p14="http://schemas.microsoft.com/office/powerpoint/2010/main" val="182539607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620688"/>
            <a:ext cx="8496944" cy="5463034"/>
          </a:xfrm>
          <a:prstGeom prst="rect">
            <a:avLst/>
          </a:prstGeom>
        </p:spPr>
        <p:txBody>
          <a:bodyPr wrap="square">
            <a:spAutoFit/>
          </a:bodyPr>
          <a:lstStyle/>
          <a:p>
            <a:pPr algn="just" rtl="0">
              <a:lnSpc>
                <a:spcPct val="150000"/>
              </a:lnSpc>
              <a:spcAft>
                <a:spcPts val="600"/>
              </a:spcAft>
            </a:pPr>
            <a:r>
              <a:rPr lang="en-US" sz="2400" b="1" i="1" dirty="0" smtClean="0">
                <a:effectLst/>
                <a:latin typeface="Times New Roman"/>
                <a:ea typeface="Calibri"/>
                <a:cs typeface="Arial"/>
              </a:rPr>
              <a:t> </a:t>
            </a:r>
            <a:r>
              <a:rPr lang="en-US" sz="2400" i="1" dirty="0" smtClean="0">
                <a:effectLst/>
                <a:latin typeface="Times New Roman"/>
                <a:ea typeface="Calibri"/>
                <a:cs typeface="Arial"/>
              </a:rPr>
              <a:t>As these cells divide and mature some changes occur. </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i="1" dirty="0" smtClean="0">
                <a:effectLst/>
                <a:latin typeface="Times New Roman"/>
                <a:ea typeface="Calibri"/>
                <a:cs typeface="Arial"/>
              </a:rPr>
              <a:t>Overall cell size decreases.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i="1" dirty="0" smtClean="0">
                <a:effectLst/>
                <a:latin typeface="Times New Roman"/>
                <a:ea typeface="Calibri"/>
                <a:cs typeface="Arial"/>
              </a:rPr>
              <a:t>Nuclear chromatin condensation increases.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i="1" dirty="0" smtClean="0">
                <a:effectLst/>
                <a:latin typeface="Times New Roman"/>
                <a:ea typeface="Calibri"/>
                <a:cs typeface="Arial"/>
              </a:rPr>
              <a:t> Cytoplasmic </a:t>
            </a:r>
            <a:r>
              <a:rPr lang="en-US" sz="2400" i="1" dirty="0" err="1" smtClean="0">
                <a:effectLst/>
                <a:latin typeface="Times New Roman"/>
                <a:ea typeface="Calibri"/>
                <a:cs typeface="Arial"/>
              </a:rPr>
              <a:t>basophilia</a:t>
            </a:r>
            <a:r>
              <a:rPr lang="en-US" sz="2400" i="1" dirty="0" smtClean="0">
                <a:effectLst/>
                <a:latin typeface="Times New Roman"/>
                <a:ea typeface="Calibri"/>
                <a:cs typeface="Arial"/>
              </a:rPr>
              <a:t> decreases.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i="1" dirty="0" err="1" smtClean="0">
                <a:effectLst/>
                <a:latin typeface="Times New Roman"/>
                <a:ea typeface="Calibri"/>
                <a:cs typeface="Arial"/>
              </a:rPr>
              <a:t>Hb</a:t>
            </a:r>
            <a:r>
              <a:rPr lang="en-US" sz="2400" i="1" dirty="0" smtClean="0">
                <a:effectLst/>
                <a:latin typeface="Times New Roman"/>
                <a:ea typeface="Calibri"/>
                <a:cs typeface="Arial"/>
              </a:rPr>
              <a:t> progressively accumulates, imparting a red coloration to the cytoplasm.</a:t>
            </a:r>
            <a:endParaRPr lang="en-US" sz="2400" dirty="0">
              <a:ea typeface="Calibri"/>
              <a:cs typeface="Arial"/>
            </a:endParaRPr>
          </a:p>
          <a:p>
            <a:pPr algn="just" rtl="0">
              <a:lnSpc>
                <a:spcPct val="150000"/>
              </a:lnSpc>
              <a:spcAft>
                <a:spcPts val="600"/>
              </a:spcAft>
            </a:pPr>
            <a:r>
              <a:rPr lang="en-US" sz="2400" b="1" i="1" dirty="0" smtClean="0">
                <a:effectLst/>
                <a:latin typeface="Times New Roman"/>
                <a:ea typeface="Calibri"/>
                <a:cs typeface="Arial"/>
              </a:rPr>
              <a:t>Reticulocyte maturation begins in the bone marrow and is completed in the peripheral blood and spleen in dogs, cats, and pig.</a:t>
            </a:r>
            <a:endParaRPr lang="en-US" sz="2400" dirty="0">
              <a:ea typeface="Calibri"/>
              <a:cs typeface="Arial"/>
            </a:endParaRPr>
          </a:p>
        </p:txBody>
      </p:sp>
    </p:spTree>
    <p:extLst>
      <p:ext uri="{BB962C8B-B14F-4D97-AF65-F5344CB8AC3E}">
        <p14:creationId xmlns:p14="http://schemas.microsoft.com/office/powerpoint/2010/main" val="251421931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34</TotalTime>
  <Words>605</Words>
  <Application>Microsoft Office PowerPoint</Application>
  <PresentationFormat>عرض على الشاشة (3:4)‏</PresentationFormat>
  <Paragraphs>36</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حضري</vt:lpstr>
      <vt:lpstr>ERYTHROPOIESIS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ERYTHROPOIESIS</dc:title>
  <dc:creator>ALI SAHIUNY</dc:creator>
  <cp:lastModifiedBy>ALI SAHIUNY</cp:lastModifiedBy>
  <cp:revision>4</cp:revision>
  <dcterms:created xsi:type="dcterms:W3CDTF">2018-10-15T19:02:56Z</dcterms:created>
  <dcterms:modified xsi:type="dcterms:W3CDTF">2018-10-15T19:37:28Z</dcterms:modified>
</cp:coreProperties>
</file>